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52" r:id="rId3"/>
    <p:sldId id="330" r:id="rId4"/>
    <p:sldId id="358" r:id="rId5"/>
    <p:sldId id="302" r:id="rId6"/>
    <p:sldId id="359" r:id="rId7"/>
    <p:sldId id="357" r:id="rId8"/>
    <p:sldId id="360" r:id="rId9"/>
    <p:sldId id="361" r:id="rId10"/>
    <p:sldId id="362" r:id="rId11"/>
    <p:sldId id="372" r:id="rId12"/>
    <p:sldId id="363" r:id="rId13"/>
    <p:sldId id="343" r:id="rId14"/>
    <p:sldId id="371" r:id="rId15"/>
    <p:sldId id="364" r:id="rId16"/>
    <p:sldId id="349" r:id="rId17"/>
    <p:sldId id="350" r:id="rId18"/>
    <p:sldId id="351" r:id="rId19"/>
    <p:sldId id="332" r:id="rId20"/>
    <p:sldId id="365" r:id="rId21"/>
    <p:sldId id="369" r:id="rId22"/>
    <p:sldId id="367" r:id="rId23"/>
    <p:sldId id="373" r:id="rId24"/>
    <p:sldId id="366" r:id="rId25"/>
    <p:sldId id="368" r:id="rId26"/>
    <p:sldId id="370" r:id="rId27"/>
    <p:sldId id="354" r:id="rId28"/>
    <p:sldId id="356" r:id="rId29"/>
    <p:sldId id="374" r:id="rId30"/>
    <p:sldId id="282" r:id="rId31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5D0"/>
    <a:srgbClr val="757477"/>
    <a:srgbClr val="0088EE"/>
    <a:srgbClr val="0078D2"/>
    <a:srgbClr val="0067B4"/>
    <a:srgbClr val="056DB3"/>
    <a:srgbClr val="0081B4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>
      <p:cViewPr varScale="1">
        <p:scale>
          <a:sx n="108" d="100"/>
          <a:sy n="108" d="100"/>
        </p:scale>
        <p:origin x="180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000" b="1"/>
              <a:t>Karlovy</a:t>
            </a:r>
            <a:r>
              <a:rPr lang="cs-CZ" sz="2000" b="1" baseline="0"/>
              <a:t> Vary - průměrné denní průtoky za červenec v m</a:t>
            </a:r>
            <a:r>
              <a:rPr lang="cs-CZ" sz="2000" b="1" baseline="30000"/>
              <a:t>3</a:t>
            </a:r>
            <a:r>
              <a:rPr lang="cs-CZ" sz="2000" b="1" baseline="0"/>
              <a:t>/s</a:t>
            </a:r>
            <a:endParaRPr lang="cs-CZ" sz="20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'Q_Drahovice_V-IX_14-21'!$B$2</c:f>
              <c:strCache>
                <c:ptCount val="1"/>
                <c:pt idx="0">
                  <c:v>2014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'Q_Drahovice_V-IX_14-21'!$B$64:$B$94</c:f>
              <c:numCache>
                <c:formatCode>0.0</c:formatCode>
                <c:ptCount val="31"/>
                <c:pt idx="0">
                  <c:v>8.4</c:v>
                </c:pt>
                <c:pt idx="1">
                  <c:v>8.1</c:v>
                </c:pt>
                <c:pt idx="2">
                  <c:v>7.2</c:v>
                </c:pt>
                <c:pt idx="3">
                  <c:v>6.8</c:v>
                </c:pt>
                <c:pt idx="4">
                  <c:v>6.6000000000000005</c:v>
                </c:pt>
                <c:pt idx="5">
                  <c:v>6.7</c:v>
                </c:pt>
                <c:pt idx="6">
                  <c:v>6.8</c:v>
                </c:pt>
                <c:pt idx="7">
                  <c:v>6.4</c:v>
                </c:pt>
                <c:pt idx="8">
                  <c:v>8.9</c:v>
                </c:pt>
                <c:pt idx="9">
                  <c:v>15.8</c:v>
                </c:pt>
                <c:pt idx="10">
                  <c:v>15.6</c:v>
                </c:pt>
                <c:pt idx="11">
                  <c:v>16.7</c:v>
                </c:pt>
                <c:pt idx="12">
                  <c:v>16.7</c:v>
                </c:pt>
                <c:pt idx="13">
                  <c:v>14</c:v>
                </c:pt>
                <c:pt idx="14">
                  <c:v>12.8</c:v>
                </c:pt>
                <c:pt idx="15">
                  <c:v>11.3</c:v>
                </c:pt>
                <c:pt idx="16">
                  <c:v>9.4</c:v>
                </c:pt>
                <c:pt idx="17">
                  <c:v>8.9</c:v>
                </c:pt>
                <c:pt idx="18">
                  <c:v>8.5</c:v>
                </c:pt>
                <c:pt idx="19">
                  <c:v>7.9</c:v>
                </c:pt>
                <c:pt idx="20">
                  <c:v>7.6000000000000005</c:v>
                </c:pt>
                <c:pt idx="21">
                  <c:v>8.3000000000000007</c:v>
                </c:pt>
                <c:pt idx="22">
                  <c:v>11.5</c:v>
                </c:pt>
                <c:pt idx="23">
                  <c:v>9</c:v>
                </c:pt>
                <c:pt idx="24">
                  <c:v>7.9</c:v>
                </c:pt>
                <c:pt idx="25">
                  <c:v>8</c:v>
                </c:pt>
                <c:pt idx="26">
                  <c:v>9.2000000000000011</c:v>
                </c:pt>
                <c:pt idx="27">
                  <c:v>8.8000000000000007</c:v>
                </c:pt>
                <c:pt idx="28">
                  <c:v>9.2000000000000011</c:v>
                </c:pt>
                <c:pt idx="29">
                  <c:v>11.4</c:v>
                </c:pt>
                <c:pt idx="30">
                  <c:v>19.5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12B-4B5B-BCF2-0352D3CC5FC4}"/>
            </c:ext>
          </c:extLst>
        </c:ser>
        <c:ser>
          <c:idx val="1"/>
          <c:order val="1"/>
          <c:tx>
            <c:strRef>
              <c:f>'Q_Drahovice_V-IX_14-21'!$C$2</c:f>
              <c:strCache>
                <c:ptCount val="1"/>
                <c:pt idx="0">
                  <c:v>2015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'Q_Drahovice_V-IX_14-21'!$C$64:$C$94</c:f>
              <c:numCache>
                <c:formatCode>0.0</c:formatCode>
                <c:ptCount val="31"/>
                <c:pt idx="0">
                  <c:v>8.0400000000000009</c:v>
                </c:pt>
                <c:pt idx="1">
                  <c:v>7.65</c:v>
                </c:pt>
                <c:pt idx="2">
                  <c:v>7.5</c:v>
                </c:pt>
                <c:pt idx="3">
                  <c:v>7.34</c:v>
                </c:pt>
                <c:pt idx="4">
                  <c:v>6.08</c:v>
                </c:pt>
                <c:pt idx="5">
                  <c:v>5.62</c:v>
                </c:pt>
                <c:pt idx="6">
                  <c:v>6.46</c:v>
                </c:pt>
                <c:pt idx="7">
                  <c:v>7.73</c:v>
                </c:pt>
                <c:pt idx="8">
                  <c:v>11.66</c:v>
                </c:pt>
                <c:pt idx="9">
                  <c:v>8.44</c:v>
                </c:pt>
                <c:pt idx="10">
                  <c:v>6.97</c:v>
                </c:pt>
                <c:pt idx="11">
                  <c:v>6.3900000000000006</c:v>
                </c:pt>
                <c:pt idx="12">
                  <c:v>5.96</c:v>
                </c:pt>
                <c:pt idx="13">
                  <c:v>6.11</c:v>
                </c:pt>
                <c:pt idx="14">
                  <c:v>6.86</c:v>
                </c:pt>
                <c:pt idx="15">
                  <c:v>6.72</c:v>
                </c:pt>
                <c:pt idx="16">
                  <c:v>6.08</c:v>
                </c:pt>
                <c:pt idx="17">
                  <c:v>5.61</c:v>
                </c:pt>
                <c:pt idx="18">
                  <c:v>5.57</c:v>
                </c:pt>
                <c:pt idx="19">
                  <c:v>5.22</c:v>
                </c:pt>
                <c:pt idx="20">
                  <c:v>4.95</c:v>
                </c:pt>
                <c:pt idx="21">
                  <c:v>4.87</c:v>
                </c:pt>
                <c:pt idx="22">
                  <c:v>4.9800000000000004</c:v>
                </c:pt>
                <c:pt idx="23">
                  <c:v>6.37</c:v>
                </c:pt>
                <c:pt idx="24">
                  <c:v>5.75</c:v>
                </c:pt>
                <c:pt idx="25">
                  <c:v>6.91</c:v>
                </c:pt>
                <c:pt idx="26">
                  <c:v>7.12</c:v>
                </c:pt>
                <c:pt idx="27">
                  <c:v>5.5</c:v>
                </c:pt>
                <c:pt idx="28">
                  <c:v>5.65</c:v>
                </c:pt>
                <c:pt idx="29">
                  <c:v>5.36</c:v>
                </c:pt>
                <c:pt idx="30">
                  <c:v>5.13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12B-4B5B-BCF2-0352D3CC5FC4}"/>
            </c:ext>
          </c:extLst>
        </c:ser>
        <c:ser>
          <c:idx val="2"/>
          <c:order val="2"/>
          <c:tx>
            <c:strRef>
              <c:f>'Q_Drahovice_V-IX_14-21'!$D$2</c:f>
              <c:strCache>
                <c:ptCount val="1"/>
                <c:pt idx="0">
                  <c:v>2016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'Q_Drahovice_V-IX_14-21'!$D$64:$D$94</c:f>
              <c:numCache>
                <c:formatCode>0.0</c:formatCode>
                <c:ptCount val="31"/>
                <c:pt idx="0">
                  <c:v>10.34</c:v>
                </c:pt>
                <c:pt idx="1">
                  <c:v>9.870000000000001</c:v>
                </c:pt>
                <c:pt idx="2">
                  <c:v>8.9600000000000009</c:v>
                </c:pt>
                <c:pt idx="3">
                  <c:v>9.52</c:v>
                </c:pt>
                <c:pt idx="4">
                  <c:v>8.9</c:v>
                </c:pt>
                <c:pt idx="5">
                  <c:v>8.5400000000000009</c:v>
                </c:pt>
                <c:pt idx="6">
                  <c:v>8.32</c:v>
                </c:pt>
                <c:pt idx="7">
                  <c:v>7.78</c:v>
                </c:pt>
                <c:pt idx="8">
                  <c:v>6.98</c:v>
                </c:pt>
                <c:pt idx="9">
                  <c:v>6.68</c:v>
                </c:pt>
                <c:pt idx="10">
                  <c:v>6.8</c:v>
                </c:pt>
                <c:pt idx="11">
                  <c:v>6.23</c:v>
                </c:pt>
                <c:pt idx="12">
                  <c:v>6.26</c:v>
                </c:pt>
                <c:pt idx="13">
                  <c:v>6.66</c:v>
                </c:pt>
                <c:pt idx="14">
                  <c:v>10.120000000000001</c:v>
                </c:pt>
                <c:pt idx="15">
                  <c:v>10.81</c:v>
                </c:pt>
                <c:pt idx="16">
                  <c:v>9.11</c:v>
                </c:pt>
                <c:pt idx="17">
                  <c:v>8.99</c:v>
                </c:pt>
                <c:pt idx="18">
                  <c:v>10.9</c:v>
                </c:pt>
                <c:pt idx="19">
                  <c:v>8.84</c:v>
                </c:pt>
                <c:pt idx="20">
                  <c:v>8.0299999999999994</c:v>
                </c:pt>
                <c:pt idx="21">
                  <c:v>8.4</c:v>
                </c:pt>
                <c:pt idx="22">
                  <c:v>8.4700000000000006</c:v>
                </c:pt>
                <c:pt idx="23">
                  <c:v>9.4</c:v>
                </c:pt>
                <c:pt idx="24">
                  <c:v>12.97</c:v>
                </c:pt>
                <c:pt idx="25">
                  <c:v>14.030000000000001</c:v>
                </c:pt>
                <c:pt idx="26">
                  <c:v>12.6</c:v>
                </c:pt>
                <c:pt idx="27">
                  <c:v>23.02</c:v>
                </c:pt>
                <c:pt idx="28">
                  <c:v>24.76</c:v>
                </c:pt>
                <c:pt idx="29">
                  <c:v>16.690000000000001</c:v>
                </c:pt>
                <c:pt idx="30">
                  <c:v>14.5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12B-4B5B-BCF2-0352D3CC5FC4}"/>
            </c:ext>
          </c:extLst>
        </c:ser>
        <c:ser>
          <c:idx val="3"/>
          <c:order val="3"/>
          <c:tx>
            <c:strRef>
              <c:f>'Q_Drahovice_V-IX_14-21'!$E$2</c:f>
              <c:strCache>
                <c:ptCount val="1"/>
                <c:pt idx="0">
                  <c:v>2017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'Q_Drahovice_V-IX_14-21'!$E$64:$E$94</c:f>
              <c:numCache>
                <c:formatCode>0.0</c:formatCode>
                <c:ptCount val="31"/>
                <c:pt idx="0">
                  <c:v>11.49</c:v>
                </c:pt>
                <c:pt idx="1">
                  <c:v>8.3000000000000007</c:v>
                </c:pt>
                <c:pt idx="2">
                  <c:v>8.16</c:v>
                </c:pt>
                <c:pt idx="3">
                  <c:v>7.88</c:v>
                </c:pt>
                <c:pt idx="4">
                  <c:v>7.23</c:v>
                </c:pt>
                <c:pt idx="5">
                  <c:v>7.22</c:v>
                </c:pt>
                <c:pt idx="6">
                  <c:v>6.8</c:v>
                </c:pt>
                <c:pt idx="7">
                  <c:v>6.82</c:v>
                </c:pt>
                <c:pt idx="8">
                  <c:v>7.2</c:v>
                </c:pt>
                <c:pt idx="9">
                  <c:v>6.59</c:v>
                </c:pt>
                <c:pt idx="10">
                  <c:v>6.51</c:v>
                </c:pt>
                <c:pt idx="11">
                  <c:v>9.6300000000000008</c:v>
                </c:pt>
                <c:pt idx="12">
                  <c:v>10.02</c:v>
                </c:pt>
                <c:pt idx="13">
                  <c:v>10.35</c:v>
                </c:pt>
                <c:pt idx="14">
                  <c:v>8.2200000000000006</c:v>
                </c:pt>
                <c:pt idx="15">
                  <c:v>9.11</c:v>
                </c:pt>
                <c:pt idx="16">
                  <c:v>8.370000000000001</c:v>
                </c:pt>
                <c:pt idx="17">
                  <c:v>7.47</c:v>
                </c:pt>
                <c:pt idx="18">
                  <c:v>7.78</c:v>
                </c:pt>
                <c:pt idx="19">
                  <c:v>7.61</c:v>
                </c:pt>
                <c:pt idx="20">
                  <c:v>9.48</c:v>
                </c:pt>
                <c:pt idx="21">
                  <c:v>10.92</c:v>
                </c:pt>
                <c:pt idx="22">
                  <c:v>8.61</c:v>
                </c:pt>
                <c:pt idx="23">
                  <c:v>7.75</c:v>
                </c:pt>
                <c:pt idx="24">
                  <c:v>8.19</c:v>
                </c:pt>
                <c:pt idx="25">
                  <c:v>8.31</c:v>
                </c:pt>
                <c:pt idx="26">
                  <c:v>8.0299999999999994</c:v>
                </c:pt>
                <c:pt idx="27">
                  <c:v>10.89</c:v>
                </c:pt>
                <c:pt idx="28">
                  <c:v>10.17</c:v>
                </c:pt>
                <c:pt idx="29">
                  <c:v>9.4700000000000006</c:v>
                </c:pt>
                <c:pt idx="30">
                  <c:v>8.36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12B-4B5B-BCF2-0352D3CC5FC4}"/>
            </c:ext>
          </c:extLst>
        </c:ser>
        <c:ser>
          <c:idx val="4"/>
          <c:order val="4"/>
          <c:tx>
            <c:strRef>
              <c:f>'Q_Drahovice_V-IX_14-21'!$F$2</c:f>
              <c:strCache>
                <c:ptCount val="1"/>
                <c:pt idx="0">
                  <c:v>2018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val>
            <c:numRef>
              <c:f>'Q_Drahovice_V-IX_14-21'!$F$64:$F$94</c:f>
              <c:numCache>
                <c:formatCode>0.0</c:formatCode>
                <c:ptCount val="31"/>
                <c:pt idx="0">
                  <c:v>6.66</c:v>
                </c:pt>
                <c:pt idx="1">
                  <c:v>6.45</c:v>
                </c:pt>
                <c:pt idx="2">
                  <c:v>6.36</c:v>
                </c:pt>
                <c:pt idx="3">
                  <c:v>6.19</c:v>
                </c:pt>
                <c:pt idx="4">
                  <c:v>5.99</c:v>
                </c:pt>
                <c:pt idx="5">
                  <c:v>5.98</c:v>
                </c:pt>
                <c:pt idx="6">
                  <c:v>6.13</c:v>
                </c:pt>
                <c:pt idx="7">
                  <c:v>5.94</c:v>
                </c:pt>
                <c:pt idx="8">
                  <c:v>5.8500000000000005</c:v>
                </c:pt>
                <c:pt idx="9">
                  <c:v>5.71</c:v>
                </c:pt>
                <c:pt idx="10">
                  <c:v>5.64</c:v>
                </c:pt>
                <c:pt idx="11">
                  <c:v>6.24</c:v>
                </c:pt>
                <c:pt idx="12">
                  <c:v>6.42</c:v>
                </c:pt>
                <c:pt idx="13">
                  <c:v>5.69</c:v>
                </c:pt>
                <c:pt idx="14">
                  <c:v>5.46</c:v>
                </c:pt>
                <c:pt idx="15">
                  <c:v>5.49</c:v>
                </c:pt>
                <c:pt idx="16">
                  <c:v>5.5200000000000005</c:v>
                </c:pt>
                <c:pt idx="17">
                  <c:v>6.05</c:v>
                </c:pt>
                <c:pt idx="18">
                  <c:v>5.48</c:v>
                </c:pt>
                <c:pt idx="19">
                  <c:v>5.15</c:v>
                </c:pt>
                <c:pt idx="20">
                  <c:v>5.05</c:v>
                </c:pt>
                <c:pt idx="21">
                  <c:v>5.08</c:v>
                </c:pt>
                <c:pt idx="22">
                  <c:v>5.38</c:v>
                </c:pt>
                <c:pt idx="23">
                  <c:v>5.2</c:v>
                </c:pt>
                <c:pt idx="24">
                  <c:v>4.51</c:v>
                </c:pt>
                <c:pt idx="25">
                  <c:v>4.46</c:v>
                </c:pt>
                <c:pt idx="26">
                  <c:v>4.29</c:v>
                </c:pt>
                <c:pt idx="27">
                  <c:v>4.7</c:v>
                </c:pt>
                <c:pt idx="28">
                  <c:v>6.61</c:v>
                </c:pt>
                <c:pt idx="29">
                  <c:v>6.62</c:v>
                </c:pt>
                <c:pt idx="30">
                  <c:v>5.71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12B-4B5B-BCF2-0352D3CC5FC4}"/>
            </c:ext>
          </c:extLst>
        </c:ser>
        <c:ser>
          <c:idx val="5"/>
          <c:order val="5"/>
          <c:tx>
            <c:strRef>
              <c:f>'Q_Drahovice_V-IX_14-21'!$G$2</c:f>
              <c:strCache>
                <c:ptCount val="1"/>
                <c:pt idx="0">
                  <c:v>2019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val>
            <c:numRef>
              <c:f>'Q_Drahovice_V-IX_14-21'!$G$64:$G$94</c:f>
              <c:numCache>
                <c:formatCode>0.0</c:formatCode>
                <c:ptCount val="31"/>
                <c:pt idx="0">
                  <c:v>5.3500000000000005</c:v>
                </c:pt>
                <c:pt idx="1">
                  <c:v>5.19</c:v>
                </c:pt>
                <c:pt idx="2">
                  <c:v>5.01</c:v>
                </c:pt>
                <c:pt idx="3">
                  <c:v>4.82</c:v>
                </c:pt>
                <c:pt idx="4">
                  <c:v>4.63</c:v>
                </c:pt>
                <c:pt idx="5">
                  <c:v>4.68</c:v>
                </c:pt>
                <c:pt idx="6">
                  <c:v>4.8899999999999997</c:v>
                </c:pt>
                <c:pt idx="7">
                  <c:v>4.84</c:v>
                </c:pt>
                <c:pt idx="8">
                  <c:v>5.22</c:v>
                </c:pt>
                <c:pt idx="9">
                  <c:v>5.19</c:v>
                </c:pt>
                <c:pt idx="10">
                  <c:v>5.16</c:v>
                </c:pt>
                <c:pt idx="11">
                  <c:v>5.1000000000000005</c:v>
                </c:pt>
                <c:pt idx="12">
                  <c:v>5.5600000000000005</c:v>
                </c:pt>
                <c:pt idx="13">
                  <c:v>7.01</c:v>
                </c:pt>
                <c:pt idx="14">
                  <c:v>7.25</c:v>
                </c:pt>
                <c:pt idx="15">
                  <c:v>6.2</c:v>
                </c:pt>
                <c:pt idx="16">
                  <c:v>5.49</c:v>
                </c:pt>
                <c:pt idx="17">
                  <c:v>5.4</c:v>
                </c:pt>
                <c:pt idx="18">
                  <c:v>5.22</c:v>
                </c:pt>
                <c:pt idx="19">
                  <c:v>4.88</c:v>
                </c:pt>
                <c:pt idx="20">
                  <c:v>4.87</c:v>
                </c:pt>
                <c:pt idx="21">
                  <c:v>5.12</c:v>
                </c:pt>
                <c:pt idx="22">
                  <c:v>5.45</c:v>
                </c:pt>
                <c:pt idx="23">
                  <c:v>5.25</c:v>
                </c:pt>
                <c:pt idx="24">
                  <c:v>4.97</c:v>
                </c:pt>
                <c:pt idx="25">
                  <c:v>4.99</c:v>
                </c:pt>
                <c:pt idx="26">
                  <c:v>4.95</c:v>
                </c:pt>
                <c:pt idx="27">
                  <c:v>5.0600000000000005</c:v>
                </c:pt>
                <c:pt idx="28">
                  <c:v>6.07</c:v>
                </c:pt>
                <c:pt idx="29">
                  <c:v>5.5200000000000005</c:v>
                </c:pt>
                <c:pt idx="30">
                  <c:v>5.2700000000000005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12B-4B5B-BCF2-0352D3CC5FC4}"/>
            </c:ext>
          </c:extLst>
        </c:ser>
        <c:ser>
          <c:idx val="6"/>
          <c:order val="6"/>
          <c:tx>
            <c:strRef>
              <c:f>'Q_Drahovice_V-IX_14-21'!$H$2</c:f>
              <c:strCache>
                <c:ptCount val="1"/>
                <c:pt idx="0">
                  <c:v>2020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'Q_Drahovice_V-IX_14-21'!$H$64:$H$94</c:f>
              <c:numCache>
                <c:formatCode>0.0</c:formatCode>
                <c:ptCount val="31"/>
                <c:pt idx="0">
                  <c:v>9.5400000000000009</c:v>
                </c:pt>
                <c:pt idx="1">
                  <c:v>8.44</c:v>
                </c:pt>
                <c:pt idx="2">
                  <c:v>7.82</c:v>
                </c:pt>
                <c:pt idx="3">
                  <c:v>7.82</c:v>
                </c:pt>
                <c:pt idx="4">
                  <c:v>7.36</c:v>
                </c:pt>
                <c:pt idx="5">
                  <c:v>7.1400000000000006</c:v>
                </c:pt>
                <c:pt idx="6">
                  <c:v>6.8</c:v>
                </c:pt>
                <c:pt idx="7">
                  <c:v>6.84</c:v>
                </c:pt>
                <c:pt idx="8">
                  <c:v>7.26</c:v>
                </c:pt>
                <c:pt idx="9">
                  <c:v>7.66</c:v>
                </c:pt>
                <c:pt idx="10">
                  <c:v>7.55</c:v>
                </c:pt>
                <c:pt idx="11">
                  <c:v>6.95</c:v>
                </c:pt>
                <c:pt idx="12">
                  <c:v>6.93</c:v>
                </c:pt>
                <c:pt idx="13">
                  <c:v>6.5600000000000005</c:v>
                </c:pt>
                <c:pt idx="14">
                  <c:v>6.2</c:v>
                </c:pt>
                <c:pt idx="15">
                  <c:v>6.45</c:v>
                </c:pt>
                <c:pt idx="16">
                  <c:v>7.18</c:v>
                </c:pt>
                <c:pt idx="17">
                  <c:v>6.3500000000000005</c:v>
                </c:pt>
                <c:pt idx="18">
                  <c:v>5.86</c:v>
                </c:pt>
                <c:pt idx="19">
                  <c:v>5.98</c:v>
                </c:pt>
                <c:pt idx="20">
                  <c:v>6.49</c:v>
                </c:pt>
                <c:pt idx="21">
                  <c:v>5.94</c:v>
                </c:pt>
                <c:pt idx="22">
                  <c:v>5.47</c:v>
                </c:pt>
                <c:pt idx="23">
                  <c:v>5.16</c:v>
                </c:pt>
                <c:pt idx="24">
                  <c:v>5.15</c:v>
                </c:pt>
                <c:pt idx="25">
                  <c:v>5.33</c:v>
                </c:pt>
                <c:pt idx="26">
                  <c:v>6.28</c:v>
                </c:pt>
                <c:pt idx="27">
                  <c:v>5.8500000000000005</c:v>
                </c:pt>
                <c:pt idx="28">
                  <c:v>5.59</c:v>
                </c:pt>
                <c:pt idx="29">
                  <c:v>4.9800000000000004</c:v>
                </c:pt>
                <c:pt idx="30">
                  <c:v>4.8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412B-4B5B-BCF2-0352D3CC5FC4}"/>
            </c:ext>
          </c:extLst>
        </c:ser>
        <c:ser>
          <c:idx val="7"/>
          <c:order val="7"/>
          <c:tx>
            <c:strRef>
              <c:f>'Q_Drahovice_V-IX_14-21'!$I$2</c:f>
              <c:strCache>
                <c:ptCount val="1"/>
                <c:pt idx="0">
                  <c:v>2021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val>
            <c:numRef>
              <c:f>'Q_Drahovice_V-IX_14-21'!$I$64:$I$94</c:f>
              <c:numCache>
                <c:formatCode>0.0</c:formatCode>
                <c:ptCount val="31"/>
                <c:pt idx="0">
                  <c:v>21.580000000000002</c:v>
                </c:pt>
                <c:pt idx="1">
                  <c:v>20.6</c:v>
                </c:pt>
                <c:pt idx="2">
                  <c:v>19.490000000000002</c:v>
                </c:pt>
                <c:pt idx="3">
                  <c:v>19.04</c:v>
                </c:pt>
                <c:pt idx="4">
                  <c:v>17.88</c:v>
                </c:pt>
                <c:pt idx="5">
                  <c:v>18.18</c:v>
                </c:pt>
                <c:pt idx="6">
                  <c:v>18.670000000000002</c:v>
                </c:pt>
                <c:pt idx="7">
                  <c:v>41.550000000000004</c:v>
                </c:pt>
                <c:pt idx="8">
                  <c:v>35.410000000000004</c:v>
                </c:pt>
                <c:pt idx="9">
                  <c:v>53.410000000000004</c:v>
                </c:pt>
                <c:pt idx="10">
                  <c:v>65.75</c:v>
                </c:pt>
                <c:pt idx="11">
                  <c:v>67.17</c:v>
                </c:pt>
                <c:pt idx="12">
                  <c:v>61.1</c:v>
                </c:pt>
                <c:pt idx="13">
                  <c:v>51.9</c:v>
                </c:pt>
                <c:pt idx="14">
                  <c:v>63.99</c:v>
                </c:pt>
                <c:pt idx="15">
                  <c:v>67.47</c:v>
                </c:pt>
                <c:pt idx="16">
                  <c:v>62.42</c:v>
                </c:pt>
                <c:pt idx="17">
                  <c:v>51.2</c:v>
                </c:pt>
                <c:pt idx="18">
                  <c:v>42.550000000000004</c:v>
                </c:pt>
                <c:pt idx="19">
                  <c:v>32.44</c:v>
                </c:pt>
                <c:pt idx="20">
                  <c:v>28.26</c:v>
                </c:pt>
                <c:pt idx="21">
                  <c:v>24.39</c:v>
                </c:pt>
                <c:pt idx="22">
                  <c:v>22.69</c:v>
                </c:pt>
                <c:pt idx="23">
                  <c:v>21.56</c:v>
                </c:pt>
                <c:pt idx="24">
                  <c:v>20.77</c:v>
                </c:pt>
                <c:pt idx="25">
                  <c:v>20.990000000000002</c:v>
                </c:pt>
                <c:pt idx="26">
                  <c:v>20.8</c:v>
                </c:pt>
                <c:pt idx="27">
                  <c:v>18.48</c:v>
                </c:pt>
                <c:pt idx="28">
                  <c:v>17.95</c:v>
                </c:pt>
                <c:pt idx="29">
                  <c:v>17.670000000000002</c:v>
                </c:pt>
                <c:pt idx="30">
                  <c:v>16.170000000000002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412B-4B5B-BCF2-0352D3CC5F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69680031"/>
        <c:axId val="1274220191"/>
      </c:lineChart>
      <c:catAx>
        <c:axId val="126968003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74220191"/>
        <c:crosses val="autoZero"/>
        <c:auto val="1"/>
        <c:lblAlgn val="ctr"/>
        <c:lblOffset val="100"/>
        <c:noMultiLvlLbl val="0"/>
      </c:catAx>
      <c:valAx>
        <c:axId val="12742201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2696800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FA1C4-ACFA-4565-B914-D97B422AFEC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537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D2555-AC82-4EF4-8E2D-D1C4B5774D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5335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24BD1-ED1D-445E-B703-33D4E7D71CA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7138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004AD-348E-4E99-9B46-A682EFBCE8D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782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87878-EE62-4A5B-BE91-16FDE13D280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085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2A5E2-E078-4C72-86FB-5D8A06315C3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9558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D4AD1-BCB9-4328-9B2F-47DFF41C540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112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484CA-4FFE-4EDE-9E3F-3C247D4A548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2186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94EAD-509A-4432-9D3E-E6ADD0B9F71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5456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4A0E17-F6FA-4141-A1D9-D287DF77694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2071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6533A-9800-4DEC-BC89-62E101D330D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8656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A261B-B57E-4307-9F9F-F551B74491C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9900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5915C3-F3C4-4055-AE82-B26374A612F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9738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A9A43C4-C1C6-44B8-9DC1-D90E8330037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modra_head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43609" y="4221162"/>
            <a:ext cx="7992888" cy="2160165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pl-PL" sz="4600" dirty="0">
                <a:solidFill>
                  <a:srgbClr val="0095D0"/>
                </a:solidFill>
              </a:rPr>
              <a:t>Vodáctví</a:t>
            </a:r>
          </a:p>
          <a:p>
            <a:pPr algn="l" eaLnBrk="1" hangingPunct="1">
              <a:lnSpc>
                <a:spcPct val="90000"/>
              </a:lnSpc>
            </a:pPr>
            <a:r>
              <a:rPr lang="pl-PL" sz="4600" dirty="0">
                <a:solidFill>
                  <a:srgbClr val="0095D0"/>
                </a:solidFill>
              </a:rPr>
              <a:t>- zajištění bezpečnosti z pohledu správce vodního toku</a:t>
            </a:r>
            <a:endParaRPr lang="cs-CZ" sz="4600" dirty="0">
              <a:solidFill>
                <a:srgbClr val="0095D0"/>
              </a:solidFill>
            </a:endParaRPr>
          </a:p>
        </p:txBody>
      </p:sp>
      <p:pic>
        <p:nvPicPr>
          <p:cNvPr id="2052" name="Picture 8" descr="line_sho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5245" y="4581128"/>
            <a:ext cx="5400675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odra_head_he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684338"/>
            <a:ext cx="9185275" cy="289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8000" y="44450"/>
            <a:ext cx="8135938" cy="720725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sz="4800" dirty="0">
                <a:solidFill>
                  <a:schemeClr val="bg1"/>
                </a:solidFill>
              </a:rPr>
              <a:t>Jez Tuhnice – po přestavbě</a:t>
            </a:r>
            <a:endParaRPr lang="cs-CZ" sz="4800" dirty="0">
              <a:solidFill>
                <a:srgbClr val="056DB3"/>
              </a:solidFill>
            </a:endParaRPr>
          </a:p>
        </p:txBody>
      </p:sp>
      <p:pic>
        <p:nvPicPr>
          <p:cNvPr id="4100" name="Picture 4" descr="line_white_sho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981075"/>
            <a:ext cx="5513388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82137BA-7BF3-47AD-9C92-54AD12F87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0560"/>
            <a:ext cx="9144000" cy="421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313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5115F3D-8E84-4F92-BAD0-7AAF4228D5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8" name="Picture 2" descr="modra_head_he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684338"/>
            <a:ext cx="9185275" cy="289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8000" y="44450"/>
            <a:ext cx="8135938" cy="720725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sz="4800" dirty="0">
                <a:solidFill>
                  <a:schemeClr val="bg1"/>
                </a:solidFill>
              </a:rPr>
              <a:t>Jez Tuhnice – po přestavbě</a:t>
            </a:r>
            <a:endParaRPr lang="cs-CZ" sz="4800" dirty="0">
              <a:solidFill>
                <a:srgbClr val="056DB3"/>
              </a:solidFill>
            </a:endParaRPr>
          </a:p>
        </p:txBody>
      </p:sp>
      <p:pic>
        <p:nvPicPr>
          <p:cNvPr id="4100" name="Picture 4" descr="line_white_sho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981075"/>
            <a:ext cx="5513388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2543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827EBFC-55FF-483A-9410-7B1CAB0598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812"/>
            <a:ext cx="9144000" cy="6858000"/>
          </a:xfrm>
          <a:prstGeom prst="rect">
            <a:avLst/>
          </a:prstGeom>
        </p:spPr>
      </p:pic>
      <p:pic>
        <p:nvPicPr>
          <p:cNvPr id="4098" name="Picture 2" descr="modra_head_he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684338"/>
            <a:ext cx="9185275" cy="289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8000" y="44450"/>
            <a:ext cx="8135938" cy="720725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sz="4800" dirty="0">
                <a:solidFill>
                  <a:schemeClr val="bg1"/>
                </a:solidFill>
              </a:rPr>
              <a:t>Jez Tuhnice – po přestavbě</a:t>
            </a:r>
            <a:endParaRPr lang="cs-CZ" sz="4800" dirty="0">
              <a:solidFill>
                <a:srgbClr val="056DB3"/>
              </a:solidFill>
            </a:endParaRPr>
          </a:p>
        </p:txBody>
      </p:sp>
      <p:pic>
        <p:nvPicPr>
          <p:cNvPr id="4100" name="Picture 4" descr="line_white_sho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981075"/>
            <a:ext cx="5513388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5824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odra_head_he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684338"/>
            <a:ext cx="9185275" cy="289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44450"/>
            <a:ext cx="8748464" cy="720725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sz="4800" dirty="0">
                <a:solidFill>
                  <a:schemeClr val="bg1"/>
                </a:solidFill>
              </a:rPr>
              <a:t>Jez Černý Mlýn - původně</a:t>
            </a:r>
            <a:endParaRPr lang="cs-CZ" sz="4800" dirty="0">
              <a:solidFill>
                <a:srgbClr val="056DB3"/>
              </a:solidFill>
            </a:endParaRPr>
          </a:p>
        </p:txBody>
      </p:sp>
      <p:pic>
        <p:nvPicPr>
          <p:cNvPr id="8196" name="Picture 4" descr="line_white_sho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981075"/>
            <a:ext cx="5513388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593DAE5-C417-4D36-B6AA-C7D03F27FD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9144000" cy="470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759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odra_head_he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684338"/>
            <a:ext cx="9185275" cy="289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44450"/>
            <a:ext cx="8748464" cy="720725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sz="4800" dirty="0">
                <a:solidFill>
                  <a:schemeClr val="bg1"/>
                </a:solidFill>
              </a:rPr>
              <a:t>Jez Černý Mlýn – po úpravě</a:t>
            </a:r>
            <a:endParaRPr lang="cs-CZ" sz="4800" dirty="0">
              <a:solidFill>
                <a:srgbClr val="056DB3"/>
              </a:solidFill>
            </a:endParaRPr>
          </a:p>
        </p:txBody>
      </p:sp>
      <p:pic>
        <p:nvPicPr>
          <p:cNvPr id="8196" name="Picture 4" descr="line_white_sho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981075"/>
            <a:ext cx="5513388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TPČ\Vodní toky 2015\Černý Mlýn\00 c_mlyn_kotvy_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040" y="1340768"/>
            <a:ext cx="7201445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347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4ECAB3A-4B65-422E-AD4D-3052E4FE7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194" name="Picture 2" descr="modra_head_he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684338"/>
            <a:ext cx="9185275" cy="289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44450"/>
            <a:ext cx="8748464" cy="720725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sz="4800" dirty="0">
                <a:solidFill>
                  <a:schemeClr val="bg1"/>
                </a:solidFill>
              </a:rPr>
              <a:t>Jez Černý Mlýn – vodní válec</a:t>
            </a:r>
            <a:endParaRPr lang="cs-CZ" sz="4800" dirty="0">
              <a:solidFill>
                <a:srgbClr val="056DB3"/>
              </a:solidFill>
            </a:endParaRPr>
          </a:p>
        </p:txBody>
      </p:sp>
      <p:pic>
        <p:nvPicPr>
          <p:cNvPr id="8196" name="Picture 4" descr="line_white_sho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981075"/>
            <a:ext cx="5513388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6289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odra_head_he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684338"/>
            <a:ext cx="9185275" cy="289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44450"/>
            <a:ext cx="8748464" cy="720725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sz="4800" dirty="0">
                <a:solidFill>
                  <a:schemeClr val="bg1"/>
                </a:solidFill>
              </a:rPr>
              <a:t>Jez Černý Mlýn - po úpravě</a:t>
            </a:r>
            <a:endParaRPr lang="cs-CZ" sz="4800" dirty="0">
              <a:solidFill>
                <a:srgbClr val="056DB3"/>
              </a:solidFill>
            </a:endParaRPr>
          </a:p>
        </p:txBody>
      </p:sp>
      <p:pic>
        <p:nvPicPr>
          <p:cNvPr id="8196" name="Picture 4" descr="line_white_sho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981075"/>
            <a:ext cx="5513388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TPČ\Vodní toky 2015\Černý Mlýn\0 0 c_mlyn_kotvy_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039" y="1340768"/>
            <a:ext cx="7201447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798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odra_head_he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684338"/>
            <a:ext cx="9185275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44450"/>
            <a:ext cx="8748464" cy="720725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sz="4800" dirty="0">
                <a:solidFill>
                  <a:schemeClr val="bg1"/>
                </a:solidFill>
              </a:rPr>
              <a:t>Jez Černý Mlýn - nyní</a:t>
            </a:r>
            <a:endParaRPr lang="cs-CZ" sz="4800" dirty="0">
              <a:solidFill>
                <a:srgbClr val="056DB3"/>
              </a:solidFill>
            </a:endParaRPr>
          </a:p>
        </p:txBody>
      </p:sp>
      <p:pic>
        <p:nvPicPr>
          <p:cNvPr id="8196" name="Picture 4" descr="line_white_sho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981075"/>
            <a:ext cx="5513388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TPČ\Vodní toky 2015\Černý Mlýn\IMG_04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6749" y="1412875"/>
            <a:ext cx="10497497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490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odra_head_he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4338"/>
            <a:ext cx="9148763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44450"/>
            <a:ext cx="8748464" cy="720725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sz="4800" dirty="0">
                <a:solidFill>
                  <a:schemeClr val="bg1"/>
                </a:solidFill>
              </a:rPr>
              <a:t>Jez Černý Mlýn - nyní</a:t>
            </a:r>
            <a:endParaRPr lang="cs-CZ" sz="4800" dirty="0">
              <a:solidFill>
                <a:srgbClr val="056DB3"/>
              </a:solidFill>
            </a:endParaRPr>
          </a:p>
        </p:txBody>
      </p:sp>
      <p:pic>
        <p:nvPicPr>
          <p:cNvPr id="8196" name="Picture 4" descr="line_white_sho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981075"/>
            <a:ext cx="5513388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TPČ\Vodní toky 2015\Černý Mlýn\IMG_04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535" y="1340768"/>
            <a:ext cx="9708595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183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odra_head_he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684338"/>
            <a:ext cx="9185275" cy="289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8000" y="44450"/>
            <a:ext cx="8135938" cy="720725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sz="4800" dirty="0">
                <a:solidFill>
                  <a:schemeClr val="bg1"/>
                </a:solidFill>
              </a:rPr>
              <a:t>Průtoky na Ohři</a:t>
            </a:r>
            <a:endParaRPr lang="cs-CZ" dirty="0">
              <a:solidFill>
                <a:srgbClr val="056DB3"/>
              </a:solidFill>
            </a:endParaRPr>
          </a:p>
        </p:txBody>
      </p:sp>
      <p:pic>
        <p:nvPicPr>
          <p:cNvPr id="4100" name="Picture 4" descr="line_white_sho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981075"/>
            <a:ext cx="5513388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FCFC9C2E-B6B9-41F9-822E-CF316AC35E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003512"/>
              </p:ext>
            </p:extLst>
          </p:nvPr>
        </p:nvGraphicFramePr>
        <p:xfrm>
          <a:off x="179512" y="1242686"/>
          <a:ext cx="8784976" cy="5641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83322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1" descr="waves_a4_back-do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3613"/>
            <a:ext cx="9144000" cy="462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19"/>
          <p:cNvSpPr>
            <a:spLocks noChangeArrowheads="1"/>
          </p:cNvSpPr>
          <p:nvPr/>
        </p:nvSpPr>
        <p:spPr bwMode="auto">
          <a:xfrm>
            <a:off x="1403350" y="1412875"/>
            <a:ext cx="7283450" cy="4104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cs-CZ" sz="2800" dirty="0">
                <a:solidFill>
                  <a:srgbClr val="0095D0"/>
                </a:solidFill>
              </a:rPr>
              <a:t>§ 15 (254/2001)</a:t>
            </a:r>
          </a:p>
          <a:p>
            <a:r>
              <a:rPr lang="cs-CZ" sz="2800" b="1" dirty="0">
                <a:solidFill>
                  <a:srgbClr val="757477"/>
                </a:solidFill>
              </a:rPr>
              <a:t>Stavební povolení k vodním dílům</a:t>
            </a:r>
          </a:p>
          <a:p>
            <a:r>
              <a:rPr lang="cs-CZ" sz="2800" dirty="0">
                <a:solidFill>
                  <a:srgbClr val="757477"/>
                </a:solidFill>
              </a:rPr>
              <a:t>…</a:t>
            </a:r>
          </a:p>
          <a:p>
            <a:r>
              <a:rPr lang="cs-CZ" sz="2800" dirty="0">
                <a:solidFill>
                  <a:srgbClr val="757477"/>
                </a:solidFill>
              </a:rPr>
              <a:t>(8) Při povolování vodních děl, jejich změn, změn jejich užívání a jejich odstranění musí být zohledněno umožnění překonání díla přenesením nebo splutím v místech užívání povrchových vod k rekreační plavbě…</a:t>
            </a:r>
          </a:p>
        </p:txBody>
      </p:sp>
      <p:pic>
        <p:nvPicPr>
          <p:cNvPr id="3076" name="Picture 20" descr="line_shor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013" y="1989138"/>
            <a:ext cx="2447926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5104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5635911-B2F7-49ED-B218-66FBBB9114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975"/>
            <a:ext cx="9144000" cy="6858000"/>
          </a:xfrm>
          <a:prstGeom prst="rect">
            <a:avLst/>
          </a:prstGeom>
        </p:spPr>
      </p:pic>
      <p:pic>
        <p:nvPicPr>
          <p:cNvPr id="8194" name="Picture 2" descr="modra_head_he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4338"/>
            <a:ext cx="9148763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1119"/>
            <a:ext cx="9144000" cy="720725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sz="4800" dirty="0">
                <a:solidFill>
                  <a:schemeClr val="bg1"/>
                </a:solidFill>
              </a:rPr>
              <a:t>Jez Černý Mlýn – červenec 2021</a:t>
            </a:r>
            <a:endParaRPr lang="cs-CZ" sz="4800" dirty="0">
              <a:solidFill>
                <a:srgbClr val="056DB3"/>
              </a:solidFill>
            </a:endParaRPr>
          </a:p>
        </p:txBody>
      </p:sp>
      <p:pic>
        <p:nvPicPr>
          <p:cNvPr id="8196" name="Picture 4" descr="line_white_sho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981075"/>
            <a:ext cx="5513388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8273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odra_head_he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4338"/>
            <a:ext cx="9148763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1119"/>
            <a:ext cx="9144000" cy="720725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sz="4800" dirty="0">
                <a:solidFill>
                  <a:schemeClr val="bg1"/>
                </a:solidFill>
              </a:rPr>
              <a:t>Jez Černý Mlýn – červenec 2021</a:t>
            </a:r>
            <a:endParaRPr lang="cs-CZ" sz="4800" dirty="0">
              <a:solidFill>
                <a:srgbClr val="056DB3"/>
              </a:solidFill>
            </a:endParaRPr>
          </a:p>
        </p:txBody>
      </p:sp>
      <p:pic>
        <p:nvPicPr>
          <p:cNvPr id="8196" name="Picture 4" descr="line_white_sho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981075"/>
            <a:ext cx="5513388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 descr="http://www.e-karlovarsko.cz/images/e-karlovarsko/Foto_2021/07_cervenec/1107vodaci.jpg">
            <a:extLst>
              <a:ext uri="{FF2B5EF4-FFF2-40B4-BE49-F238E27FC236}">
                <a16:creationId xmlns:a16="http://schemas.microsoft.com/office/drawing/2014/main" id="{C2DCC7EF-C173-4A52-9F57-40E102A53F4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44000" cy="56610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A0DEC46B-5805-4E31-AE23-C702B8BF45C4}"/>
              </a:ext>
            </a:extLst>
          </p:cNvPr>
          <p:cNvSpPr/>
          <p:nvPr/>
        </p:nvSpPr>
        <p:spPr>
          <a:xfrm>
            <a:off x="5364088" y="15025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ZÁCHRANA VODÁKŮ.</a:t>
            </a:r>
          </a:p>
          <a:p>
            <a:r>
              <a:rPr lang="cs-CZ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FOTO: HZS KARLOVARSKÉHO KRAJE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9063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DB4058B-E0C0-4753-A2BD-E85C30AEA6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194" name="Picture 2" descr="modra_head_he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4338"/>
            <a:ext cx="9148763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1119"/>
            <a:ext cx="9144000" cy="720725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sz="4800" dirty="0">
                <a:solidFill>
                  <a:schemeClr val="bg1"/>
                </a:solidFill>
              </a:rPr>
              <a:t>Jez Černý Mlýn – červenec 2021</a:t>
            </a:r>
            <a:endParaRPr lang="cs-CZ" sz="4800" dirty="0">
              <a:solidFill>
                <a:srgbClr val="056DB3"/>
              </a:solidFill>
            </a:endParaRPr>
          </a:p>
        </p:txBody>
      </p:sp>
      <p:pic>
        <p:nvPicPr>
          <p:cNvPr id="8196" name="Picture 4" descr="line_white_sho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981075"/>
            <a:ext cx="5513388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6813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odra_head_he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4338"/>
            <a:ext cx="9148763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1119"/>
            <a:ext cx="9144000" cy="720725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sz="4800" dirty="0">
                <a:solidFill>
                  <a:schemeClr val="bg1"/>
                </a:solidFill>
              </a:rPr>
              <a:t>Jez Černý Mlýn – červenec 2021</a:t>
            </a:r>
            <a:endParaRPr lang="cs-CZ" sz="4800" dirty="0">
              <a:solidFill>
                <a:srgbClr val="056DB3"/>
              </a:solidFill>
            </a:endParaRPr>
          </a:p>
        </p:txBody>
      </p:sp>
      <p:pic>
        <p:nvPicPr>
          <p:cNvPr id="8196" name="Picture 4" descr="line_white_sho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981075"/>
            <a:ext cx="5513388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928ADF0-069B-4E28-A252-E577236B0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83724"/>
            <a:ext cx="9144000" cy="495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000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25C65A48-2CF0-46F4-A0AF-9C5C914D69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194" name="Picture 2" descr="modra_head_he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4338"/>
            <a:ext cx="9148763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1119"/>
            <a:ext cx="9144000" cy="720725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sz="4800" dirty="0">
                <a:solidFill>
                  <a:schemeClr val="bg1"/>
                </a:solidFill>
              </a:rPr>
              <a:t>Jez Černý Mlýn – další prvky</a:t>
            </a:r>
            <a:endParaRPr lang="cs-CZ" sz="4800" dirty="0">
              <a:solidFill>
                <a:srgbClr val="056DB3"/>
              </a:solidFill>
            </a:endParaRPr>
          </a:p>
        </p:txBody>
      </p:sp>
      <p:pic>
        <p:nvPicPr>
          <p:cNvPr id="8196" name="Picture 4" descr="line_white_sho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981075"/>
            <a:ext cx="5513388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6229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0A2E7A4-D061-4332-8905-A19A373F82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194" name="Picture 2" descr="modra_head_he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4338"/>
            <a:ext cx="9148763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1119"/>
            <a:ext cx="9144000" cy="720725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sz="4800" dirty="0">
                <a:solidFill>
                  <a:schemeClr val="bg1"/>
                </a:solidFill>
              </a:rPr>
              <a:t>Jez Černý Mlýn – další prvky</a:t>
            </a:r>
            <a:endParaRPr lang="cs-CZ" sz="4800" dirty="0">
              <a:solidFill>
                <a:srgbClr val="056DB3"/>
              </a:solidFill>
            </a:endParaRPr>
          </a:p>
        </p:txBody>
      </p:sp>
      <p:pic>
        <p:nvPicPr>
          <p:cNvPr id="8196" name="Picture 4" descr="line_white_sho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981075"/>
            <a:ext cx="5513388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43623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1" descr="waves_a4_back-do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3613"/>
            <a:ext cx="9144000" cy="462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19"/>
          <p:cNvSpPr>
            <a:spLocks noChangeArrowheads="1"/>
          </p:cNvSpPr>
          <p:nvPr/>
        </p:nvSpPr>
        <p:spPr bwMode="auto">
          <a:xfrm>
            <a:off x="1403350" y="1412874"/>
            <a:ext cx="7283450" cy="4968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cs-CZ" sz="2800" dirty="0">
                <a:solidFill>
                  <a:srgbClr val="0095D0"/>
                </a:solidFill>
              </a:rPr>
              <a:t>§ 5 (178/2012)</a:t>
            </a:r>
          </a:p>
          <a:p>
            <a:r>
              <a:rPr lang="cs-CZ" sz="2800" b="1" dirty="0">
                <a:solidFill>
                  <a:srgbClr val="757477"/>
                </a:solidFill>
              </a:rPr>
              <a:t>Péče o koryto vodního toku nebo jeho úseku a vlastní vodní díla</a:t>
            </a:r>
          </a:p>
          <a:p>
            <a:r>
              <a:rPr lang="cs-CZ" sz="2800" b="1" dirty="0">
                <a:solidFill>
                  <a:srgbClr val="757477"/>
                </a:solidFill>
              </a:rPr>
              <a:t>Správce vodního toku</a:t>
            </a:r>
          </a:p>
          <a:p>
            <a:r>
              <a:rPr lang="cs-CZ" sz="2800" dirty="0">
                <a:solidFill>
                  <a:srgbClr val="757477"/>
                </a:solidFill>
              </a:rPr>
              <a:t>…</a:t>
            </a:r>
          </a:p>
          <a:p>
            <a:r>
              <a:rPr lang="cs-CZ" sz="2800" dirty="0">
                <a:solidFill>
                  <a:srgbClr val="757477"/>
                </a:solidFill>
              </a:rPr>
              <a:t>d) udržuje břehové porosty…, zejména aby nenarušovaly stabilitu koryta vodního toku při průtoku daném jeho kapacitou,…, popřípadě odstraňování dřevin, které brání průtoku vody;…</a:t>
            </a:r>
          </a:p>
        </p:txBody>
      </p:sp>
      <p:pic>
        <p:nvPicPr>
          <p:cNvPr id="3076" name="Picture 20" descr="line_shor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013" y="1989138"/>
            <a:ext cx="2447926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48398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765E9C4-70BA-4B97-967A-827D98CF1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3" y="836712"/>
            <a:ext cx="9144000" cy="6088743"/>
          </a:xfrm>
          <a:prstGeom prst="rect">
            <a:avLst/>
          </a:prstGeom>
        </p:spPr>
      </p:pic>
      <p:pic>
        <p:nvPicPr>
          <p:cNvPr id="8194" name="Picture 2" descr="modra_head_he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-1684338"/>
            <a:ext cx="9153526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44450"/>
            <a:ext cx="8748464" cy="720725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sz="4800" dirty="0">
                <a:solidFill>
                  <a:schemeClr val="bg1"/>
                </a:solidFill>
              </a:rPr>
              <a:t>Šabina – padlé kmeny 05/2022</a:t>
            </a:r>
            <a:endParaRPr lang="cs-CZ" sz="4800" dirty="0">
              <a:solidFill>
                <a:srgbClr val="056DB3"/>
              </a:solidFill>
            </a:endParaRPr>
          </a:p>
        </p:txBody>
      </p:sp>
      <p:pic>
        <p:nvPicPr>
          <p:cNvPr id="8196" name="Picture 4" descr="line_white_sho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981075"/>
            <a:ext cx="5513388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23593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CB68343-B87A-4669-A190-CE105BF34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" y="836712"/>
            <a:ext cx="9144000" cy="6088743"/>
          </a:xfrm>
          <a:prstGeom prst="rect">
            <a:avLst/>
          </a:prstGeom>
        </p:spPr>
      </p:pic>
      <p:pic>
        <p:nvPicPr>
          <p:cNvPr id="8194" name="Picture 2" descr="modra_head_he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684338"/>
            <a:ext cx="9185275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44450"/>
            <a:ext cx="9036496" cy="720725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sz="4800" dirty="0">
                <a:solidFill>
                  <a:schemeClr val="bg1"/>
                </a:solidFill>
              </a:rPr>
              <a:t>Šabina – po odstranění 05/2022</a:t>
            </a:r>
            <a:endParaRPr lang="cs-CZ" sz="4800" dirty="0">
              <a:solidFill>
                <a:srgbClr val="056DB3"/>
              </a:solidFill>
            </a:endParaRPr>
          </a:p>
        </p:txBody>
      </p:sp>
      <p:pic>
        <p:nvPicPr>
          <p:cNvPr id="8196" name="Picture 4" descr="line_white_sho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981075"/>
            <a:ext cx="5513388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8886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1" descr="waves_a4_back-do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3613"/>
            <a:ext cx="9144000" cy="462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19"/>
          <p:cNvSpPr>
            <a:spLocks noChangeArrowheads="1"/>
          </p:cNvSpPr>
          <p:nvPr/>
        </p:nvSpPr>
        <p:spPr bwMode="auto">
          <a:xfrm>
            <a:off x="1403648" y="1340768"/>
            <a:ext cx="7283450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cs-CZ" sz="4400" dirty="0">
              <a:solidFill>
                <a:srgbClr val="757477"/>
              </a:solidFill>
            </a:endParaRPr>
          </a:p>
          <a:p>
            <a:r>
              <a:rPr lang="cs-CZ" sz="4400" dirty="0">
                <a:solidFill>
                  <a:srgbClr val="757477"/>
                </a:solidFill>
              </a:rPr>
              <a:t>Zajištění bezpečnější rekreační plavby stojí,</a:t>
            </a:r>
          </a:p>
          <a:p>
            <a:r>
              <a:rPr lang="cs-CZ" sz="4400" dirty="0">
                <a:solidFill>
                  <a:srgbClr val="757477"/>
                </a:solidFill>
              </a:rPr>
              <a:t>nejen správce vodního toku, nemalé úsilí a prostředky.</a:t>
            </a:r>
          </a:p>
        </p:txBody>
      </p:sp>
      <p:pic>
        <p:nvPicPr>
          <p:cNvPr id="3076" name="Picture 20" descr="line_shor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013" y="1989138"/>
            <a:ext cx="2447926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8946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1" descr="waves_a4_back-do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3613"/>
            <a:ext cx="9144000" cy="462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19"/>
          <p:cNvSpPr>
            <a:spLocks noChangeArrowheads="1"/>
          </p:cNvSpPr>
          <p:nvPr/>
        </p:nvSpPr>
        <p:spPr bwMode="auto">
          <a:xfrm>
            <a:off x="1403648" y="1340768"/>
            <a:ext cx="7283450" cy="201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cs-CZ" sz="4400" dirty="0">
              <a:solidFill>
                <a:srgbClr val="757477"/>
              </a:solidFill>
            </a:endParaRPr>
          </a:p>
          <a:p>
            <a:r>
              <a:rPr lang="cs-CZ" sz="4400" dirty="0">
                <a:solidFill>
                  <a:srgbClr val="757477"/>
                </a:solidFill>
              </a:rPr>
              <a:t>Hazard byl na vodě vždy přítomen, ale turisté se vyskytovali spíše výjimečně.</a:t>
            </a:r>
          </a:p>
        </p:txBody>
      </p:sp>
      <p:pic>
        <p:nvPicPr>
          <p:cNvPr id="3076" name="Picture 20" descr="line_shor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013" y="1989138"/>
            <a:ext cx="2447926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67199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dra_head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27088" y="4221163"/>
            <a:ext cx="7777162" cy="1655762"/>
          </a:xfrm>
        </p:spPr>
        <p:txBody>
          <a:bodyPr/>
          <a:lstStyle/>
          <a:p>
            <a:pPr algn="r" eaLnBrk="1" hangingPunct="1">
              <a:lnSpc>
                <a:spcPct val="90000"/>
              </a:lnSpc>
            </a:pPr>
            <a:r>
              <a:rPr lang="cs-CZ" sz="4600" dirty="0">
                <a:solidFill>
                  <a:srgbClr val="0095D0"/>
                </a:solidFill>
              </a:rPr>
              <a:t>Děkuji za pozornost</a:t>
            </a:r>
          </a:p>
          <a:p>
            <a:pPr algn="r" eaLnBrk="1" hangingPunct="1">
              <a:lnSpc>
                <a:spcPct val="90000"/>
              </a:lnSpc>
            </a:pPr>
            <a:endParaRPr lang="cs-CZ" sz="4600" dirty="0">
              <a:solidFill>
                <a:srgbClr val="0095D0"/>
              </a:solidFill>
            </a:endParaRPr>
          </a:p>
          <a:p>
            <a:pPr algn="r" eaLnBrk="1" hangingPunct="1">
              <a:lnSpc>
                <a:spcPct val="55000"/>
              </a:lnSpc>
            </a:pPr>
            <a:endParaRPr lang="cs-CZ" sz="4600" dirty="0">
              <a:solidFill>
                <a:srgbClr val="0095D0"/>
              </a:solidFill>
            </a:endParaRPr>
          </a:p>
        </p:txBody>
      </p:sp>
      <p:pic>
        <p:nvPicPr>
          <p:cNvPr id="33796" name="Picture 4" descr="line_sho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7463" y="4581525"/>
            <a:ext cx="5400676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70B88D4-388F-4D23-830C-0F3694DE9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8763" cy="6858000"/>
          </a:xfrm>
          <a:prstGeom prst="rect">
            <a:avLst/>
          </a:prstGeom>
        </p:spPr>
      </p:pic>
      <p:pic>
        <p:nvPicPr>
          <p:cNvPr id="4098" name="Picture 2" descr="modra_head_he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-1683568"/>
            <a:ext cx="9148763" cy="288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8000" y="44450"/>
            <a:ext cx="8135938" cy="720725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sz="4800" dirty="0">
                <a:solidFill>
                  <a:schemeClr val="bg1"/>
                </a:solidFill>
              </a:rPr>
              <a:t>Jez Tuhnice - původně</a:t>
            </a:r>
            <a:endParaRPr lang="cs-CZ" sz="4800" dirty="0">
              <a:solidFill>
                <a:srgbClr val="056DB3"/>
              </a:solidFill>
            </a:endParaRPr>
          </a:p>
        </p:txBody>
      </p:sp>
      <p:pic>
        <p:nvPicPr>
          <p:cNvPr id="4100" name="Picture 4" descr="line_white_sho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981075"/>
            <a:ext cx="5513388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1068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CAC9261-94C3-491C-BF6F-862566FD2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360" y="0"/>
            <a:ext cx="4723279" cy="6858000"/>
          </a:xfrm>
          <a:prstGeom prst="rect">
            <a:avLst/>
          </a:prstGeom>
        </p:spPr>
      </p:pic>
      <p:pic>
        <p:nvPicPr>
          <p:cNvPr id="4098" name="Picture 2" descr="modra_head_he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745124"/>
            <a:ext cx="9143999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8000" y="44450"/>
            <a:ext cx="8135938" cy="720725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sz="4800" dirty="0">
                <a:solidFill>
                  <a:schemeClr val="bg1"/>
                </a:solidFill>
              </a:rPr>
              <a:t>Jez Tuhnice - původně</a:t>
            </a:r>
            <a:endParaRPr lang="cs-CZ" sz="4800" dirty="0">
              <a:solidFill>
                <a:srgbClr val="056DB3"/>
              </a:solidFill>
            </a:endParaRPr>
          </a:p>
        </p:txBody>
      </p:sp>
      <p:pic>
        <p:nvPicPr>
          <p:cNvPr id="4100" name="Picture 4" descr="line_white_sho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981075"/>
            <a:ext cx="5513388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4500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18E0C05-1246-455C-B516-350227908D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45" y="0"/>
            <a:ext cx="5131510" cy="6858000"/>
          </a:xfrm>
          <a:prstGeom prst="rect">
            <a:avLst/>
          </a:prstGeom>
        </p:spPr>
      </p:pic>
      <p:pic>
        <p:nvPicPr>
          <p:cNvPr id="4098" name="Picture 2" descr="modra_head_he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3568"/>
            <a:ext cx="9144000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8000" y="44450"/>
            <a:ext cx="8135938" cy="720725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sz="4800" dirty="0">
                <a:solidFill>
                  <a:schemeClr val="bg1"/>
                </a:solidFill>
              </a:rPr>
              <a:t>Jez Tuhnice - původně</a:t>
            </a:r>
            <a:endParaRPr lang="cs-CZ" sz="4800" dirty="0">
              <a:solidFill>
                <a:srgbClr val="056DB3"/>
              </a:solidFill>
            </a:endParaRPr>
          </a:p>
        </p:txBody>
      </p:sp>
      <p:pic>
        <p:nvPicPr>
          <p:cNvPr id="4100" name="Picture 4" descr="line_white_sho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981075"/>
            <a:ext cx="5513388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349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1" descr="waves_a4_back-do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3613"/>
            <a:ext cx="9144000" cy="462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19"/>
          <p:cNvSpPr>
            <a:spLocks noChangeArrowheads="1"/>
          </p:cNvSpPr>
          <p:nvPr/>
        </p:nvSpPr>
        <p:spPr bwMode="auto">
          <a:xfrm>
            <a:off x="1403648" y="1989138"/>
            <a:ext cx="7283450" cy="201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cs-CZ" sz="4400" dirty="0">
              <a:solidFill>
                <a:srgbClr val="757477"/>
              </a:solidFill>
            </a:endParaRPr>
          </a:p>
          <a:p>
            <a:r>
              <a:rPr lang="cs-CZ" sz="4400" dirty="0">
                <a:solidFill>
                  <a:srgbClr val="757477"/>
                </a:solidFill>
              </a:rPr>
              <a:t>Prvním významným opatřením byla instalace odrazníků na Ohři, jezu Tuhnice, v Karlových Varech v roce 2006.</a:t>
            </a:r>
          </a:p>
        </p:txBody>
      </p:sp>
      <p:pic>
        <p:nvPicPr>
          <p:cNvPr id="3076" name="Picture 20" descr="line_shor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013" y="1989138"/>
            <a:ext cx="2447926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681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3CEBDAB-4C1F-4879-AC74-10DF41EF1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8" name="Picture 2" descr="modra_head_he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-1683568"/>
            <a:ext cx="9153526" cy="288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8000" y="44450"/>
            <a:ext cx="8135938" cy="720725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sz="4800" dirty="0">
                <a:solidFill>
                  <a:schemeClr val="bg1"/>
                </a:solidFill>
              </a:rPr>
              <a:t>Jez Tuhnice - odrazníky</a:t>
            </a:r>
            <a:endParaRPr lang="cs-CZ" sz="4800" dirty="0">
              <a:solidFill>
                <a:srgbClr val="056DB3"/>
              </a:solidFill>
            </a:endParaRPr>
          </a:p>
        </p:txBody>
      </p:sp>
      <p:pic>
        <p:nvPicPr>
          <p:cNvPr id="4100" name="Picture 4" descr="line_white_sho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981075"/>
            <a:ext cx="5513388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643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odra_head_he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85925"/>
            <a:ext cx="9148329" cy="288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8000" y="44450"/>
            <a:ext cx="8135938" cy="720725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sz="4800" dirty="0">
                <a:solidFill>
                  <a:schemeClr val="bg1"/>
                </a:solidFill>
              </a:rPr>
              <a:t>Jez Tuhnice - odrazníky</a:t>
            </a:r>
            <a:endParaRPr lang="cs-CZ" sz="4800" dirty="0">
              <a:solidFill>
                <a:srgbClr val="056DB3"/>
              </a:solidFill>
            </a:endParaRPr>
          </a:p>
        </p:txBody>
      </p:sp>
      <p:pic>
        <p:nvPicPr>
          <p:cNvPr id="4100" name="Picture 4" descr="line_white_sho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981075"/>
            <a:ext cx="5513388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9223A2A-7678-403F-9B04-0A297A6499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1303338"/>
            <a:ext cx="72009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87252"/>
      </p:ext>
    </p:extLst>
  </p:cSld>
  <p:clrMapOvr>
    <a:masterClrMapping/>
  </p:clrMapOvr>
</p:sld>
</file>

<file path=ppt/theme/theme1.xml><?xml version="1.0" encoding="utf-8"?>
<a:theme xmlns:a="http://schemas.openxmlformats.org/drawingml/2006/main" name="Povodeň 6_8 srpen 2010">
  <a:themeElements>
    <a:clrScheme name="Povodeň 6_8 srpen 201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vodeň 6_8 srpen 2010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vodeň 6_8 srpen 201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vodeň 6_8 srpen 2010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vodeň 6_8 srpen 2010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vodeň 6_8 srpen 2010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vodeň 6_8 srpen 2010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vodeň 6_8 srpen 2010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vodeň 6_8 srpen 2010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vodeň 6_8 srpen 2010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vodeň 6_8 srpen 2010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vodeň 6_8 srpen 2010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vodeň 6_8 srpen 2010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vodeň 6_8 srpen 2010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Povodeň 6_8 srpen 2010</Template>
  <TotalTime>1719</TotalTime>
  <Words>293</Words>
  <Application>Microsoft Office PowerPoint</Application>
  <PresentationFormat>Předvádění na obrazovce (4:3)</PresentationFormat>
  <Paragraphs>45</Paragraphs>
  <Slides>30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4" baseType="lpstr">
      <vt:lpstr>Arial</vt:lpstr>
      <vt:lpstr>Calibri</vt:lpstr>
      <vt:lpstr>Times New Roman</vt:lpstr>
      <vt:lpstr>Povodeň 6_8 srpen 2010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POH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Cidlinsky</dc:creator>
  <cp:lastModifiedBy>Cidlinský Martin</cp:lastModifiedBy>
  <cp:revision>87</cp:revision>
  <dcterms:created xsi:type="dcterms:W3CDTF">2010-11-29T06:36:31Z</dcterms:created>
  <dcterms:modified xsi:type="dcterms:W3CDTF">2022-05-30T10:52:40Z</dcterms:modified>
</cp:coreProperties>
</file>